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2" r:id="rId4"/>
    <p:sldMasterId id="214748368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embeddedFontLst>
    <p:embeddedFont>
      <p:font typeface="Public Sans ExtraBold"/>
      <p:bold r:id="rId19"/>
      <p:boldItalic r:id="rId20"/>
    </p:embeddedFont>
    <p:embeddedFont>
      <p:font typeface="Public Sans"/>
      <p:regular r:id="rId21"/>
      <p:bold r:id="rId22"/>
      <p:italic r:id="rId23"/>
      <p:boldItalic r:id="rId24"/>
    </p:embeddedFont>
    <p:embeddedFont>
      <p:font typeface="Public Sans Light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ExtraBold-boldItalic.fntdata"/><Relationship Id="rId22" Type="http://schemas.openxmlformats.org/officeDocument/2006/relationships/font" Target="fonts/PublicSans-bold.fntdata"/><Relationship Id="rId21" Type="http://schemas.openxmlformats.org/officeDocument/2006/relationships/font" Target="fonts/PublicSans-regular.fntdata"/><Relationship Id="rId24" Type="http://schemas.openxmlformats.org/officeDocument/2006/relationships/font" Target="fonts/PublicSans-boldItalic.fntdata"/><Relationship Id="rId23" Type="http://schemas.openxmlformats.org/officeDocument/2006/relationships/font" Target="fonts/Public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PublicSansLight-bold.fntdata"/><Relationship Id="rId25" Type="http://schemas.openxmlformats.org/officeDocument/2006/relationships/font" Target="fonts/PublicSansLight-regular.fntdata"/><Relationship Id="rId28" Type="http://schemas.openxmlformats.org/officeDocument/2006/relationships/font" Target="fonts/PublicSansLight-boldItalic.fntdata"/><Relationship Id="rId27" Type="http://schemas.openxmlformats.org/officeDocument/2006/relationships/font" Target="fonts/PublicSansLight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PublicSansExtraBold-bold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ea63628f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g3ea63628fb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280cc92b7_0_741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6" name="Google Shape;276;g3f280cc92b7_0_741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efb8d1e193_0_0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9" name="Google Shape;289;g3efb8d1e193_0_0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22934afaa_0_117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2B2B2B"/>
                </a:solidFill>
              </a:rPr>
              <a:t>We don’t control the rates, but we can </a:t>
            </a:r>
            <a:r>
              <a:rPr lang="en" sz="1350">
                <a:solidFill>
                  <a:srgbClr val="2B2B2B"/>
                </a:solidFill>
              </a:rPr>
              <a:t>drive</a:t>
            </a:r>
            <a:r>
              <a:rPr lang="en" sz="1350">
                <a:solidFill>
                  <a:srgbClr val="2B2B2B"/>
                </a:solidFill>
              </a:rPr>
              <a:t> investment to </a:t>
            </a:r>
            <a:r>
              <a:rPr lang="en" sz="1350">
                <a:solidFill>
                  <a:srgbClr val="2B2B2B"/>
                </a:solidFill>
              </a:rPr>
              <a:t>mitigate</a:t>
            </a:r>
            <a:r>
              <a:rPr lang="en" sz="1350">
                <a:solidFill>
                  <a:srgbClr val="2B2B2B"/>
                </a:solidFill>
              </a:rPr>
              <a:t> negative outcomes</a:t>
            </a:r>
            <a:endParaRPr sz="1350">
              <a:solidFill>
                <a:srgbClr val="2B2B2B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2B2B2B"/>
              </a:buClr>
              <a:buSzPts val="1350"/>
              <a:buAutoNum type="arabicPeriod"/>
            </a:pPr>
            <a:r>
              <a:rPr lang="en" sz="1350">
                <a:solidFill>
                  <a:srgbClr val="2B2B2B"/>
                </a:solidFill>
              </a:rPr>
              <a:t>Reducing soft costs</a:t>
            </a:r>
            <a:endParaRPr sz="1350">
              <a:solidFill>
                <a:srgbClr val="2B2B2B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350"/>
              <a:buAutoNum type="arabicPeriod"/>
            </a:pPr>
            <a:r>
              <a:rPr lang="en" sz="1350">
                <a:solidFill>
                  <a:srgbClr val="2B2B2B"/>
                </a:solidFill>
              </a:rPr>
              <a:t>Requiring large new energy users to invest in distributed resources</a:t>
            </a:r>
            <a:endParaRPr sz="1350">
              <a:solidFill>
                <a:srgbClr val="2B2B2B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350"/>
              <a:buAutoNum type="arabicPeriod"/>
            </a:pPr>
            <a:r>
              <a:rPr lang="en" sz="1350">
                <a:solidFill>
                  <a:srgbClr val="2B2B2B"/>
                </a:solidFill>
              </a:rPr>
              <a:t>Enabling inclusive utility investment </a:t>
            </a:r>
            <a:endParaRPr sz="1350">
              <a:solidFill>
                <a:srgbClr val="2B2B2B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350"/>
              <a:buAutoNum type="arabicPeriod"/>
            </a:pPr>
            <a:r>
              <a:rPr lang="en" sz="1350">
                <a:solidFill>
                  <a:srgbClr val="2B2B2B"/>
                </a:solidFill>
              </a:rPr>
              <a:t>Modernizing rate design</a:t>
            </a:r>
            <a:endParaRPr sz="1350">
              <a:solidFill>
                <a:srgbClr val="2B2B2B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350"/>
              <a:buAutoNum type="arabicPeriod"/>
            </a:pPr>
            <a:r>
              <a:rPr lang="en" sz="1350">
                <a:solidFill>
                  <a:srgbClr val="2B2B2B"/>
                </a:solidFill>
              </a:rPr>
              <a:t>Redirecting gas infrastructure investment</a:t>
            </a:r>
            <a:endParaRPr sz="1350">
              <a:solidFill>
                <a:srgbClr val="2B2B2B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350"/>
              <a:buAutoNum type="arabicPeriod"/>
            </a:pPr>
            <a:r>
              <a:rPr lang="en" sz="1350">
                <a:solidFill>
                  <a:srgbClr val="2B2B2B"/>
                </a:solidFill>
              </a:rPr>
              <a:t>Scaling virtual power plants</a:t>
            </a:r>
            <a:endParaRPr sz="1350">
              <a:solidFill>
                <a:srgbClr val="2B2B2B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2" name="Google Shape;302;g3f22934afaa_0_117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efb8d1e193_0_33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4" name="Google Shape;184;g3efb8d1e193_0_33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280cc92b7_0_0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" name="Google Shape;195;g3f280cc92b7_0_0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280cc92b7_0_708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7" name="Google Shape;207;g3f280cc92b7_0_708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280cc92b7_0_719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9" name="Google Shape;219;g3f280cc92b7_0_719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280cc92b7_0_730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" name="Google Shape;231;g3f280cc92b7_0_730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280cc92b7_0_756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2" name="Google Shape;242;g3f280cc92b7_0_756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efb8d1e193_0_18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3" name="Google Shape;253;g3efb8d1e193_0_18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280cc92b7_0_768:notes"/>
          <p:cNvSpPr txBox="1"/>
          <p:nvPr>
            <p:ph idx="1" type="body"/>
          </p:nvPr>
        </p:nvSpPr>
        <p:spPr>
          <a:xfrm>
            <a:off x="686115" y="4400393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5" name="Google Shape;265;g3f280cc92b7_0_768:notes"/>
          <p:cNvSpPr/>
          <p:nvPr>
            <p:ph idx="2" type="sldImg"/>
          </p:nvPr>
        </p:nvSpPr>
        <p:spPr>
          <a:xfrm>
            <a:off x="1378489" y="1142608"/>
            <a:ext cx="41010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OBJECT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b="0" i="0" sz="1400" u="none" cap="none" strike="noStrike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91475" spcFirstLastPara="1" rIns="91475" wrap="square" tIns="457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3">
  <p:cSld name="OBJECT_3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b="0" i="0" sz="1400" u="none" cap="none" strike="noStrike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5">
  <p:cSld name="OBJECT_5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sz="1400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/>
          <p:nvPr>
            <p:ph type="ctrTitle"/>
          </p:nvPr>
        </p:nvSpPr>
        <p:spPr>
          <a:xfrm>
            <a:off x="685800" y="11223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4" name="Google Shape;74;p18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3">
  <p:cSld name="OBJECT_3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b="0" i="0" sz="1400" u="none" cap="none" strike="noStrike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5">
  <p:cSld name="OBJECT_5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b="0" i="0" sz="1400" u="none" cap="none" strike="noStrike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88" name="Google Shape;88;p2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0" y="0"/>
            <a:ext cx="9144000" cy="417300"/>
          </a:xfrm>
          <a:prstGeom prst="rect">
            <a:avLst/>
          </a:prstGeom>
          <a:solidFill>
            <a:srgbClr val="51468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&#10;&#10;Description automatically generated" id="95" name="Google Shape;9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02495" y="5820033"/>
            <a:ext cx="1427205" cy="713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" type="body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24"/>
          <p:cNvSpPr txBox="1"/>
          <p:nvPr>
            <p:ph idx="2" type="body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24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311700" y="1536633"/>
            <a:ext cx="8520600" cy="45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p25"/>
          <p:cNvSpPr txBox="1"/>
          <p:nvPr>
            <p:ph idx="12" type="sldNum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title"/>
          </p:nvPr>
        </p:nvSpPr>
        <p:spPr>
          <a:xfrm>
            <a:off x="623888" y="1709739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6"/>
          <p:cNvSpPr txBox="1"/>
          <p:nvPr>
            <p:ph idx="1" type="body"/>
          </p:nvPr>
        </p:nvSpPr>
        <p:spPr>
          <a:xfrm>
            <a:off x="623888" y="4589464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0" name="Google Shape;110;p26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6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6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>
            <p:ph type="title"/>
          </p:nvPr>
        </p:nvSpPr>
        <p:spPr>
          <a:xfrm>
            <a:off x="629841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7"/>
          <p:cNvSpPr txBox="1"/>
          <p:nvPr>
            <p:ph idx="1" type="body"/>
          </p:nvPr>
        </p:nvSpPr>
        <p:spPr>
          <a:xfrm>
            <a:off x="629842" y="1681163"/>
            <a:ext cx="38682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27"/>
          <p:cNvSpPr txBox="1"/>
          <p:nvPr>
            <p:ph idx="2" type="body"/>
          </p:nvPr>
        </p:nvSpPr>
        <p:spPr>
          <a:xfrm>
            <a:off x="629842" y="2505075"/>
            <a:ext cx="38682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27"/>
          <p:cNvSpPr txBox="1"/>
          <p:nvPr>
            <p:ph idx="3" type="body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" name="Google Shape;118;p27"/>
          <p:cNvSpPr txBox="1"/>
          <p:nvPr>
            <p:ph idx="4" type="body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7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7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7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8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8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8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9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9"/>
          <p:cNvSpPr txBox="1"/>
          <p:nvPr>
            <p:ph idx="1" type="body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0" name="Google Shape;130;p29"/>
          <p:cNvSpPr txBox="1"/>
          <p:nvPr>
            <p:ph idx="2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1" name="Google Shape;131;p29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9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9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0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0"/>
          <p:cNvSpPr/>
          <p:nvPr>
            <p:ph idx="2" type="pic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30"/>
          <p:cNvSpPr txBox="1"/>
          <p:nvPr>
            <p:ph idx="1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8" name="Google Shape;138;p30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0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0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1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1"/>
          <p:cNvSpPr txBox="1"/>
          <p:nvPr>
            <p:ph idx="1" type="body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31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1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1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2"/>
          <p:cNvSpPr txBox="1"/>
          <p:nvPr>
            <p:ph type="title"/>
          </p:nvPr>
        </p:nvSpPr>
        <p:spPr>
          <a:xfrm rot="5400000">
            <a:off x="4623601" y="2285276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2"/>
          <p:cNvSpPr txBox="1"/>
          <p:nvPr>
            <p:ph idx="1" type="body"/>
          </p:nvPr>
        </p:nvSpPr>
        <p:spPr>
          <a:xfrm rot="5400000">
            <a:off x="623025" y="370674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32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2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32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3"/>
          <p:cNvSpPr txBox="1"/>
          <p:nvPr>
            <p:ph type="title"/>
          </p:nvPr>
        </p:nvSpPr>
        <p:spPr>
          <a:xfrm>
            <a:off x="311700" y="292133"/>
            <a:ext cx="30891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33"/>
          <p:cNvSpPr txBox="1"/>
          <p:nvPr>
            <p:ph idx="1" type="body"/>
          </p:nvPr>
        </p:nvSpPr>
        <p:spPr>
          <a:xfrm>
            <a:off x="311700" y="1841433"/>
            <a:ext cx="39810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Char char="•"/>
              <a:defRPr sz="1700"/>
            </a:lvl1pPr>
            <a:lvl2pPr indent="-3365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2pPr>
            <a:lvl3pPr indent="-3365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3pPr>
            <a:lvl4pPr indent="-3365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4pPr>
            <a:lvl5pPr indent="-3365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5pPr>
            <a:lvl6pPr indent="-3365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6pPr>
            <a:lvl7pPr indent="-3365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7pPr>
            <a:lvl8pPr indent="-3365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8pPr>
            <a:lvl9pPr indent="-3365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Char char="•"/>
              <a:defRPr sz="1700"/>
            </a:lvl9pPr>
          </a:lstStyle>
          <a:p/>
        </p:txBody>
      </p:sp>
      <p:sp>
        <p:nvSpPr>
          <p:cNvPr id="156" name="Google Shape;156;p3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33"/>
          <p:cNvSpPr/>
          <p:nvPr/>
        </p:nvSpPr>
        <p:spPr>
          <a:xfrm>
            <a:off x="4572000" y="-95133"/>
            <a:ext cx="4572000" cy="7086900"/>
          </a:xfrm>
          <a:prstGeom prst="rect">
            <a:avLst/>
          </a:prstGeom>
          <a:solidFill>
            <a:srgbClr val="0235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58" name="Google Shape;158;p33"/>
          <p:cNvSpPr txBox="1"/>
          <p:nvPr>
            <p:ph idx="2" type="body"/>
          </p:nvPr>
        </p:nvSpPr>
        <p:spPr>
          <a:xfrm>
            <a:off x="5355150" y="1841433"/>
            <a:ext cx="3005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1pPr>
            <a:lvl2pPr indent="-3365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17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OBJECT_1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4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b="0" i="0" sz="1400" u="none" cap="none" strike="noStrike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1" name="Google Shape;161;p3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>
  <p:cSld name="OBJECT_2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5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b="0" i="0" sz="1400" u="none" cap="none" strike="noStrike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4" name="Google Shape;164;p3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4">
  <p:cSld name="OBJECT_6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6"/>
          <p:cNvSpPr txBox="1"/>
          <p:nvPr/>
        </p:nvSpPr>
        <p:spPr>
          <a:xfrm>
            <a:off x="4975412" y="0"/>
            <a:ext cx="4168500" cy="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800" lIns="109800" spcFirstLastPara="1" rIns="109800" wrap="square" tIns="10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00FF"/>
                </a:solidFill>
                <a:latin typeface="Public Sans"/>
                <a:ea typeface="Public Sans"/>
                <a:cs typeface="Public Sans"/>
                <a:sym typeface="Public Sans"/>
              </a:rPr>
              <a:t>DRAFT</a:t>
            </a:r>
            <a:endParaRPr b="0" i="0" sz="1400" u="none" cap="none" strike="noStrike">
              <a:solidFill>
                <a:srgbClr val="FF00FF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7" name="Google Shape;167;p3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91475" spcFirstLastPara="1" rIns="91475" wrap="square" tIns="457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34.xml"/><Relationship Id="rId6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7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7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7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hyperlink" Target="http://energy.gov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91762" y="0"/>
            <a:ext cx="10473775" cy="589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7"/>
          <p:cNvSpPr/>
          <p:nvPr/>
        </p:nvSpPr>
        <p:spPr>
          <a:xfrm>
            <a:off x="0" y="5828475"/>
            <a:ext cx="9153900" cy="1029300"/>
          </a:xfrm>
          <a:prstGeom prst="rect">
            <a:avLst/>
          </a:prstGeom>
          <a:solidFill>
            <a:srgbClr val="0235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7"/>
          <p:cNvSpPr txBox="1"/>
          <p:nvPr/>
        </p:nvSpPr>
        <p:spPr>
          <a:xfrm>
            <a:off x="412019" y="6170768"/>
            <a:ext cx="6903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City of St. Louis </a:t>
            </a:r>
            <a:r>
              <a:rPr b="1" i="0" lang="en" sz="14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Planning &amp; Urban Design Agency</a:t>
            </a:r>
            <a:endParaRPr b="1" i="0" sz="1400" u="none" cap="none" strike="noStrike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175" name="Google Shape;17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87075" y="6071676"/>
            <a:ext cx="1882573" cy="568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25900" y="6071688"/>
            <a:ext cx="568975" cy="56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7"/>
          <p:cNvSpPr/>
          <p:nvPr/>
        </p:nvSpPr>
        <p:spPr>
          <a:xfrm>
            <a:off x="-159825" y="-612700"/>
            <a:ext cx="9525000" cy="56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7"/>
          <p:cNvSpPr/>
          <p:nvPr/>
        </p:nvSpPr>
        <p:spPr>
          <a:xfrm>
            <a:off x="0" y="-38"/>
            <a:ext cx="9144000" cy="5828400"/>
          </a:xfrm>
          <a:prstGeom prst="parallelogram">
            <a:avLst>
              <a:gd fmla="val 0" name="adj"/>
            </a:avLst>
          </a:prstGeom>
          <a:solidFill>
            <a:srgbClr val="0235B6">
              <a:alpha val="49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7"/>
          <p:cNvSpPr/>
          <p:nvPr/>
        </p:nvSpPr>
        <p:spPr>
          <a:xfrm>
            <a:off x="221175" y="952850"/>
            <a:ext cx="7555200" cy="2532300"/>
          </a:xfrm>
          <a:prstGeom prst="parallelogram">
            <a:avLst>
              <a:gd fmla="val 0" name="adj"/>
            </a:avLst>
          </a:prstGeom>
          <a:solidFill>
            <a:srgbClr val="0235B6">
              <a:alpha val="6862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7"/>
          <p:cNvSpPr txBox="1"/>
          <p:nvPr/>
        </p:nvSpPr>
        <p:spPr>
          <a:xfrm>
            <a:off x="346225" y="1249059"/>
            <a:ext cx="8797800" cy="1939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81959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en" sz="6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Data Center </a:t>
            </a:r>
            <a:endParaRPr b="1" sz="6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en" sz="6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Energy Usage</a:t>
            </a:r>
            <a:endParaRPr b="1" i="1" sz="2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81" name="Google Shape;181;p37"/>
          <p:cNvSpPr txBox="1"/>
          <p:nvPr/>
        </p:nvSpPr>
        <p:spPr>
          <a:xfrm>
            <a:off x="346225" y="3601150"/>
            <a:ext cx="75552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Putting energy use in perspective</a:t>
            </a:r>
            <a:endParaRPr sz="1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BB 49  |  HUDZ Presentation  | </a:t>
            </a:r>
            <a:r>
              <a:rPr b="1" lang="en" sz="1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Tuesday, June 30 2026</a:t>
            </a:r>
            <a:endParaRPr b="1" sz="1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Emissions </a:t>
            </a: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Comparison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279" name="Google Shape;279;p46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0" name="Google Shape;280;p46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81" name="Google Shape;281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" name="Google Shape;282;p46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3" name="Google Shape;283;p46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0" y="1187313"/>
            <a:ext cx="4572000" cy="46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Emissions from industrial buildings account for </a:t>
            </a:r>
            <a:r>
              <a:rPr b="1" lang="en" sz="1700">
                <a:latin typeface="Public Sans"/>
                <a:ea typeface="Public Sans"/>
                <a:cs typeface="Public Sans"/>
                <a:sym typeface="Public Sans"/>
              </a:rPr>
              <a:t>13%</a:t>
            </a: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 of the City's total community emissions.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Based on Ameren's current energy mix, a 120MW data center running at full power demand could account for 8-9% of the City's community emissions 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	Varies based on usage 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45720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and grid mix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	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285" name="Google Shape;285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6375" y="1111950"/>
            <a:ext cx="4936125" cy="4484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46"/>
          <p:cNvSpPr txBox="1"/>
          <p:nvPr/>
        </p:nvSpPr>
        <p:spPr>
          <a:xfrm>
            <a:off x="4322175" y="5324050"/>
            <a:ext cx="4572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2023 City of St. Louis GHG Inventory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7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Community Emissions Reduction Goals</a:t>
            </a:r>
            <a:endParaRPr b="1" sz="2400">
              <a:solidFill>
                <a:srgbClr val="0335B6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92" name="Google Shape;292;p47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3" name="Google Shape;293;p47"/>
          <p:cNvGrpSpPr/>
          <p:nvPr/>
        </p:nvGrpSpPr>
        <p:grpSpPr>
          <a:xfrm>
            <a:off x="6723153" y="6243920"/>
            <a:ext cx="2211043" cy="477659"/>
            <a:chOff x="6440199" y="6172250"/>
            <a:chExt cx="2349175" cy="507500"/>
          </a:xfrm>
        </p:grpSpPr>
        <p:pic>
          <p:nvPicPr>
            <p:cNvPr id="294" name="Google Shape;294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47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6" name="Google Shape;296;p47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2600" y="1741264"/>
            <a:ext cx="6665700" cy="436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7"/>
          <p:cNvSpPr txBox="1"/>
          <p:nvPr/>
        </p:nvSpPr>
        <p:spPr>
          <a:xfrm>
            <a:off x="381000" y="1140975"/>
            <a:ext cx="6228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1.51% reduction/year rate - Business as usual means we only get to 50% of our goal by 2050</a:t>
            </a:r>
            <a:endParaRPr/>
          </a:p>
        </p:txBody>
      </p:sp>
      <p:sp>
        <p:nvSpPr>
          <p:cNvPr id="299" name="Google Shape;299;p47"/>
          <p:cNvSpPr txBox="1"/>
          <p:nvPr/>
        </p:nvSpPr>
        <p:spPr>
          <a:xfrm>
            <a:off x="6669700" y="2568063"/>
            <a:ext cx="2126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In the face of data centers, there’s an immediate need to deploy emissions reduction strategies at scale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8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Energy Demand and Costs Will Continue to Rise</a:t>
            </a:r>
            <a:endParaRPr b="1" sz="2400">
              <a:solidFill>
                <a:srgbClr val="0335B6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05" name="Google Shape;305;p48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6" name="Google Shape;306;p48"/>
          <p:cNvGrpSpPr/>
          <p:nvPr/>
        </p:nvGrpSpPr>
        <p:grpSpPr>
          <a:xfrm>
            <a:off x="6723153" y="6243920"/>
            <a:ext cx="2211043" cy="477659"/>
            <a:chOff x="6440199" y="6172250"/>
            <a:chExt cx="2349175" cy="507500"/>
          </a:xfrm>
        </p:grpSpPr>
        <p:pic>
          <p:nvPicPr>
            <p:cNvPr id="307" name="Google Shape;307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48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9" name="Google Shape;309;p48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48"/>
          <p:cNvSpPr txBox="1"/>
          <p:nvPr/>
        </p:nvSpPr>
        <p:spPr>
          <a:xfrm>
            <a:off x="363367" y="1061772"/>
            <a:ext cx="8603400" cy="57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Increased in energy demand for many </a:t>
            </a: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reasons,</a:t>
            </a: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especially data centers, means we need to activate emissions reduction strategies</a:t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Drive energy investment toward households/small businesses*</a:t>
            </a:r>
            <a:endParaRPr b="1"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45720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Consider households as energy infrastructure</a:t>
            </a:r>
            <a:endParaRPr b="1"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Dedicated fund from Data Centers/Large Energy Users (tax revenue, PIAs, CBAs, etc.) to mobilize energy upgrades for residents and small business owners</a:t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Reduces energy burden on owners/renters, mitigates local emissions, helps stabilize the local grid, can help protect residents from rising energy costs</a:t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*Key strategy outlined in Rewiring America Report, </a:t>
            </a:r>
            <a:r>
              <a:rPr i="1" lang="en"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Homegrown Energy: A policy blueprint for energy affordability</a:t>
            </a:r>
            <a:endParaRPr i="1" sz="13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311" name="Google Shape;311;p48"/>
          <p:cNvPicPr preferRelativeResize="0"/>
          <p:nvPr/>
        </p:nvPicPr>
        <p:blipFill rotWithShape="1">
          <a:blip r:embed="rId5">
            <a:alphaModFix/>
          </a:blip>
          <a:srcRect b="10587" l="0" r="0" t="0"/>
          <a:stretch/>
        </p:blipFill>
        <p:spPr>
          <a:xfrm>
            <a:off x="7280517" y="1383125"/>
            <a:ext cx="1863484" cy="18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8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Outline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187" name="Google Shape;187;p38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8" name="Google Shape;188;p38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189" name="Google Shape;189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38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1" name="Google Shape;191;p38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8"/>
          <p:cNvSpPr txBox="1"/>
          <p:nvPr/>
        </p:nvSpPr>
        <p:spPr>
          <a:xfrm>
            <a:off x="546125" y="1370975"/>
            <a:ext cx="5178900" cy="39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Public Sans"/>
              <a:buAutoNum type="arabicPeriod"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Ameren’s Service Area and Energy Mix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Public Sans"/>
              <a:buAutoNum type="arabicPeriod"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Renewables at Scale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Public Sans"/>
              <a:buAutoNum type="arabicPeriod"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Data Center vs Industrial/Commercial Uses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Public Sans"/>
              <a:buAutoNum type="arabicPeriod"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Pollution Comparison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Public Sans"/>
              <a:buAutoNum type="arabicPeriod"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City Community Emissions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Public Sans"/>
              <a:buAutoNum type="arabicPeriod"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Mitigating Challenges of Energy Demand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9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Ameren</a:t>
            </a: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 Service Area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198" name="Google Shape;198;p39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9" name="Google Shape;199;p39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00" name="Google Shape;200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39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9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39"/>
          <p:cNvSpPr txBox="1"/>
          <p:nvPr/>
        </p:nvSpPr>
        <p:spPr>
          <a:xfrm>
            <a:off x="342900" y="1696743"/>
            <a:ext cx="4939200" cy="35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Extreme challenge for utilities to meet growing energy needs, including from data centers</a:t>
            </a:r>
            <a:endParaRPr b="1" i="0" sz="16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New demand requires new power generation and transmission infrastructure</a:t>
            </a:r>
            <a:endParaRPr b="0" i="0" sz="16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ublic Sans"/>
              <a:buChar char="-"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transmission costs are borne by customer (i.e., developer) 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ublic Sans"/>
              <a:buChar char="-"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new energy generation costs may impact all ratepayers</a:t>
            </a:r>
            <a:endParaRPr b="0" i="0" sz="1600" u="none" cap="none" strike="noStrike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Any new costs for generation are shared by ratepayers across Ameren’s entire territory.</a:t>
            </a:r>
            <a:endParaRPr b="1" i="0" sz="1600" u="none" cap="none" strike="noStrike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204" name="Google Shape;204;p39"/>
          <p:cNvPicPr preferRelativeResize="0"/>
          <p:nvPr/>
        </p:nvPicPr>
        <p:blipFill rotWithShape="1">
          <a:blip r:embed="rId5">
            <a:alphaModFix/>
          </a:blip>
          <a:srcRect b="4862" l="10643" r="2120" t="12596"/>
          <a:stretch/>
        </p:blipFill>
        <p:spPr>
          <a:xfrm>
            <a:off x="5807874" y="1791189"/>
            <a:ext cx="3126326" cy="340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0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Ameren</a:t>
            </a: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 Energy Mix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210" name="Google Shape;210;p40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1" name="Google Shape;211;p40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12" name="Google Shape;212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40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4" name="Google Shape;214;p40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0"/>
          <p:cNvSpPr txBox="1"/>
          <p:nvPr/>
        </p:nvSpPr>
        <p:spPr>
          <a:xfrm>
            <a:off x="381000" y="1293506"/>
            <a:ext cx="4939200" cy="43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600">
                <a:latin typeface="Public Sans"/>
                <a:ea typeface="Public Sans"/>
                <a:cs typeface="Public Sans"/>
                <a:sym typeface="Public Sans"/>
              </a:rPr>
              <a:t>Ameren has renewable energy programs but limited supply in current mix</a:t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Current mix has about 12% renewable energy in the form of solar and wind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Requirement by the state to have a minimum of 15% renewable energy in the next few years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Completes updates to its Integrated Resource Plan every 3 years with one being filed this fall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216" name="Google Shape;21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0188" y="1138225"/>
            <a:ext cx="3609975" cy="458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1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Renewables at Scale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222" name="Google Shape;222;p41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3" name="Google Shape;223;p41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24" name="Google Shape;224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" name="Google Shape;225;p41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41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1"/>
          <p:cNvSpPr txBox="1"/>
          <p:nvPr/>
        </p:nvSpPr>
        <p:spPr>
          <a:xfrm>
            <a:off x="381000" y="1219550"/>
            <a:ext cx="5358600" cy="51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Solar and wind power are not constantly deployable like gas power 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	25% factor for solar; 33% for wind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25MW data center would need 100MW of solar to be 100% powered by solar 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or 75MW of wind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1MW of solar requires approx 5-10 acres e.g., IKEA rooftop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If approvals go smoothly, solar can be built in less than 2 years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	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228" name="Google Shape;22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39594" y="2759990"/>
            <a:ext cx="3093434" cy="1714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2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Data Centers Are Not A Typical </a:t>
            </a: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Commercial</a:t>
            </a: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 or Industrial Use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234" name="Google Shape;234;p42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5" name="Google Shape;235;p42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36" name="Google Shape;236;p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42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8" name="Google Shape;238;p42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42"/>
          <p:cNvSpPr txBox="1"/>
          <p:nvPr/>
        </p:nvSpPr>
        <p:spPr>
          <a:xfrm>
            <a:off x="312900" y="1439375"/>
            <a:ext cx="8365800" cy="4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A typical data center uses 10 - 50 times more energy per square foot than a commercial office building (</a:t>
            </a:r>
            <a:r>
              <a:rPr b="1" lang="en" sz="1800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5"/>
              </a:rPr>
              <a:t>energy.gov</a:t>
            </a: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)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A large hyperscale or AI data center could use 20 - 50 times more energy per square foot than a hospital if it has high server density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Our largest energy users, based on BEPS, are hospitals and grocery stores - these are considered commercial uses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Benchmarking data center performance using ESPM is recommended by the US Department of Energy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	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3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How Much Power?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245" name="Google Shape;245;p43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6" name="Google Shape;246;p43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47" name="Google Shape;247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43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9" name="Google Shape;249;p43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3"/>
          <p:cNvSpPr txBox="1"/>
          <p:nvPr/>
        </p:nvSpPr>
        <p:spPr>
          <a:xfrm>
            <a:off x="266700" y="1449825"/>
            <a:ext cx="8458200" cy="56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A 30MW data center uses as much power as:</a:t>
            </a:r>
            <a:endParaRPr b="1"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22-25,000 homes, depending on its use and efficiency 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A 13.7million sqft office space (approx. double the size of the Pentagon)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73,000 EVs driving 12,000 miles/year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800">
                <a:latin typeface="Public Sans"/>
                <a:ea typeface="Public Sans"/>
                <a:cs typeface="Public Sans"/>
                <a:sym typeface="Public Sans"/>
              </a:rPr>
              <a:t>Comparable to a medium chemical/manufacturing facility's energy load</a:t>
            </a:r>
            <a:r>
              <a:rPr lang="en" sz="1800">
                <a:latin typeface="Public Sans"/>
                <a:ea typeface="Public Sans"/>
                <a:cs typeface="Public Sans"/>
                <a:sym typeface="Public Sans"/>
              </a:rPr>
              <a:t> (however, chemical plants may also use natural gas and steam rather than strictly electricity) </a:t>
            </a:r>
            <a:endParaRPr sz="18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	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4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Data Centers Are Not A Typical Commercial or Industrial Use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256" name="Google Shape;256;p44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" name="Google Shape;257;p44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58" name="Google Shape;258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44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0" name="Google Shape;260;p44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143181"/>
            <a:ext cx="8839198" cy="463147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4"/>
          <p:cNvSpPr txBox="1"/>
          <p:nvPr/>
        </p:nvSpPr>
        <p:spPr>
          <a:xfrm>
            <a:off x="435975" y="6256150"/>
            <a:ext cx="553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https://cepci.org/the-rise-of-data-centers/</a:t>
            </a:r>
            <a:endParaRPr sz="12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5"/>
          <p:cNvSpPr txBox="1"/>
          <p:nvPr>
            <p:ph type="title"/>
          </p:nvPr>
        </p:nvSpPr>
        <p:spPr>
          <a:xfrm>
            <a:off x="381000" y="228600"/>
            <a:ext cx="8229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75" spcFirstLastPara="1" rIns="91475" wrap="square" tIns="457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400">
                <a:solidFill>
                  <a:srgbClr val="0335B6"/>
                </a:solidFill>
                <a:latin typeface="Public Sans"/>
                <a:ea typeface="Public Sans"/>
                <a:cs typeface="Public Sans"/>
                <a:sym typeface="Public Sans"/>
              </a:rPr>
              <a:t>Pollution Comparison</a:t>
            </a:r>
            <a:endParaRPr sz="2400">
              <a:latin typeface="Public Sans ExtraBold"/>
              <a:ea typeface="Public Sans ExtraBold"/>
              <a:cs typeface="Public Sans ExtraBold"/>
              <a:sym typeface="Public Sans ExtraBold"/>
            </a:endParaRPr>
          </a:p>
        </p:txBody>
      </p:sp>
      <p:sp>
        <p:nvSpPr>
          <p:cNvPr id="268" name="Google Shape;268;p45"/>
          <p:cNvSpPr/>
          <p:nvPr/>
        </p:nvSpPr>
        <p:spPr>
          <a:xfrm>
            <a:off x="435964" y="944881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9" name="Google Shape;269;p45"/>
          <p:cNvGrpSpPr/>
          <p:nvPr/>
        </p:nvGrpSpPr>
        <p:grpSpPr>
          <a:xfrm>
            <a:off x="6723152" y="6243920"/>
            <a:ext cx="2211043" cy="477659"/>
            <a:chOff x="6440199" y="6172250"/>
            <a:chExt cx="2349175" cy="507500"/>
          </a:xfrm>
        </p:grpSpPr>
        <p:pic>
          <p:nvPicPr>
            <p:cNvPr id="270" name="Google Shape;270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13524" y="6172250"/>
              <a:ext cx="1675850" cy="50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45"/>
            <p:cNvPicPr preferRelativeResize="0"/>
            <p:nvPr/>
          </p:nvPicPr>
          <p:blipFill rotWithShape="1">
            <a:blip r:embed="rId4">
              <a:alphaModFix amt="24000"/>
            </a:blip>
            <a:srcRect b="0" l="0" r="0" t="0"/>
            <a:stretch/>
          </p:blipFill>
          <p:spPr>
            <a:xfrm>
              <a:off x="6440199" y="6172250"/>
              <a:ext cx="512996" cy="50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2" name="Google Shape;272;p45"/>
          <p:cNvSpPr/>
          <p:nvPr/>
        </p:nvSpPr>
        <p:spPr>
          <a:xfrm>
            <a:off x="435964" y="5992456"/>
            <a:ext cx="8458200" cy="4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25" lIns="91475" spcFirstLastPara="1" rIns="9147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5"/>
          <p:cNvSpPr txBox="1"/>
          <p:nvPr/>
        </p:nvSpPr>
        <p:spPr>
          <a:xfrm>
            <a:off x="266700" y="990775"/>
            <a:ext cx="7939800" cy="52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75" lIns="91475" spcFirstLastPara="1" rIns="91475" wrap="square" tIns="91475">
            <a:spAutoFit/>
          </a:bodyPr>
          <a:lstStyle/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Data centers do not emit pollution like typical industrial plants with smoke stacks (direct emissions).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Emissions are mostly indirect, coming from the energy generation process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457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i.e., from the power plant, if not powered by clean energy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Direct emissions or local air pollution comes from generator use (NOx, SO2, VOCs, PM, odors)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 sz="1700">
                <a:latin typeface="Public Sans"/>
                <a:ea typeface="Public Sans"/>
                <a:cs typeface="Public Sans"/>
                <a:sym typeface="Public Sans"/>
              </a:rPr>
              <a:t>Emissions from generators vary depending on when they used/tested and for how long</a:t>
            </a:r>
            <a:endParaRPr b="1"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" sz="1700">
                <a:latin typeface="Public Sans"/>
                <a:ea typeface="Public Sans"/>
                <a:cs typeface="Public Sans"/>
                <a:sym typeface="Public Sans"/>
              </a:rPr>
              <a:t>Example</a:t>
            </a:r>
            <a:r>
              <a:rPr lang="en" sz="1700">
                <a:latin typeface="Public Sans"/>
                <a:ea typeface="Public Sans"/>
                <a:cs typeface="Public Sans"/>
                <a:sym typeface="Public Sans"/>
              </a:rPr>
              <a:t>: If tested for 15 minutes at full capacity, a 2MW Tier 4 generator running is similar to having a parking lot full of cars idling for 15 minutes</a:t>
            </a:r>
            <a:endParaRPr sz="17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	</a:t>
            </a:r>
            <a:endParaRPr sz="1600"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